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610600" cy="6172200"/>
          </a:xfrm>
        </p:spPr>
        <p:txBody>
          <a:bodyPr>
            <a:normAutofit/>
          </a:bodyPr>
          <a:lstStyle/>
          <a:p>
            <a:pPr rtl="1">
              <a:lnSpc>
                <a:spcPct val="115000"/>
              </a:lnSpc>
              <a:spcBef>
                <a:spcPts val="600"/>
              </a:spcBef>
              <a:spcAft>
                <a:spcPts val="600"/>
              </a:spcAft>
            </a:pPr>
            <a:r>
              <a:rPr lang="ar-EG" sz="3600" b="1" dirty="0">
                <a:solidFill>
                  <a:srgbClr val="C00000"/>
                </a:solidFill>
                <a:ea typeface="Times New Roman"/>
                <a:cs typeface="+mj-cs"/>
              </a:rPr>
              <a:t>الفصل العاشر </a:t>
            </a:r>
            <a:endParaRPr lang="en-US" sz="2400" b="1" dirty="0">
              <a:solidFill>
                <a:srgbClr val="C00000"/>
              </a:solidFill>
              <a:ea typeface="Times New Roman"/>
              <a:cs typeface="+mj-cs"/>
            </a:endParaRPr>
          </a:p>
          <a:p>
            <a:pPr rtl="1">
              <a:lnSpc>
                <a:spcPct val="115000"/>
              </a:lnSpc>
              <a:spcBef>
                <a:spcPts val="600"/>
              </a:spcBef>
              <a:spcAft>
                <a:spcPts val="600"/>
              </a:spcAft>
            </a:pPr>
            <a:r>
              <a:rPr lang="ar-EG" sz="3600" b="1" dirty="0">
                <a:solidFill>
                  <a:srgbClr val="C00000"/>
                </a:solidFill>
                <a:ea typeface="Times New Roman"/>
                <a:cs typeface="+mj-cs"/>
              </a:rPr>
              <a:t>الحلم </a:t>
            </a:r>
            <a:r>
              <a:rPr lang="en-US" sz="3600" b="1" dirty="0">
                <a:solidFill>
                  <a:srgbClr val="C00000"/>
                </a:solidFill>
                <a:latin typeface="Times New Roman"/>
                <a:ea typeface="Times New Roman"/>
                <a:cs typeface="+mj-cs"/>
              </a:rPr>
              <a:t>the mites</a:t>
            </a:r>
            <a:endParaRPr lang="en-US" sz="2400" b="1" dirty="0">
              <a:solidFill>
                <a:srgbClr val="C00000"/>
              </a:solidFill>
              <a:ea typeface="Times New Roman"/>
              <a:cs typeface="+mj-cs"/>
            </a:endParaRPr>
          </a:p>
          <a:p>
            <a:pPr indent="457200" algn="just" rtl="1">
              <a:lnSpc>
                <a:spcPct val="115000"/>
              </a:lnSpc>
              <a:spcBef>
                <a:spcPts val="600"/>
              </a:spcBef>
              <a:spcAft>
                <a:spcPts val="600"/>
              </a:spcAft>
            </a:pPr>
            <a:r>
              <a:rPr lang="ar-EG" dirty="0">
                <a:solidFill>
                  <a:schemeClr val="tx1"/>
                </a:solidFill>
                <a:ea typeface="Times New Roman"/>
                <a:cs typeface="+mj-cs"/>
              </a:rPr>
              <a:t>الحلم (العتة) هي مجموعة الأكاروسات شديدة الصغر في الحجم يصعب مشاهدتها بالعين المجردة في أغلب الأحيان، وحتى باستخدام العدسات المكبرة يصعب على غير المتخصصين والمدققين تميزها أو مشاهدتها. الحلم مثلث الشكل، يبلغ طوله حوالي 420 ميكروميتر كريمي اللون مائل للزرقة، في كل من الذكور والإناث على حد سواء ويمكن مشاهدة الحلم بالتدقيق للمتخصصين في الضوء العادي في وجود خليفة سوداء.</a:t>
            </a:r>
            <a:endParaRPr lang="en-US" sz="2000" dirty="0">
              <a:solidFill>
                <a:schemeClr val="tx1"/>
              </a:solidFill>
              <a:ea typeface="Times New Roman"/>
              <a:cs typeface="+mj-cs"/>
            </a:endParaRPr>
          </a:p>
          <a:p>
            <a:endParaRPr lang="en-US" dirty="0"/>
          </a:p>
        </p:txBody>
      </p:sp>
    </p:spTree>
    <p:extLst>
      <p:ext uri="{BB962C8B-B14F-4D97-AF65-F5344CB8AC3E}">
        <p14:creationId xmlns:p14="http://schemas.microsoft.com/office/powerpoint/2010/main" val="2494308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553200"/>
          </a:xfrm>
        </p:spPr>
        <p:txBody>
          <a:bodyPr>
            <a:normAutofit fontScale="70000" lnSpcReduction="20000"/>
          </a:bodyPr>
          <a:lstStyle/>
          <a:p>
            <a:pPr marL="0" marR="0" indent="0" algn="ctr" rtl="1">
              <a:lnSpc>
                <a:spcPct val="115000"/>
              </a:lnSpc>
              <a:spcBef>
                <a:spcPts val="600"/>
              </a:spcBef>
              <a:spcAft>
                <a:spcPts val="600"/>
              </a:spcAft>
              <a:buNone/>
            </a:pPr>
            <a:r>
              <a:rPr lang="ar-EG" sz="3400" b="1" dirty="0">
                <a:solidFill>
                  <a:srgbClr val="C00000"/>
                </a:solidFill>
                <a:ea typeface="Times New Roman"/>
                <a:cs typeface="Times New Roman"/>
              </a:rPr>
              <a:t>الوقاية والعلاج من حَلَمْ (أكاروس – جرب) الأتربة المهاجم للإنسان </a:t>
            </a:r>
            <a:endParaRPr lang="en-US" sz="2300" dirty="0">
              <a:solidFill>
                <a:srgbClr val="C00000"/>
              </a:solidFill>
              <a:ea typeface="Times New Roman"/>
              <a:cs typeface="Arial"/>
            </a:endParaRPr>
          </a:p>
          <a:p>
            <a:pPr marL="0" marR="0" indent="0" algn="ctr" rtl="1">
              <a:lnSpc>
                <a:spcPct val="115000"/>
              </a:lnSpc>
              <a:spcBef>
                <a:spcPts val="600"/>
              </a:spcBef>
              <a:spcAft>
                <a:spcPts val="600"/>
              </a:spcAft>
              <a:buNone/>
            </a:pPr>
            <a:r>
              <a:rPr lang="en-US" sz="3400" b="1" dirty="0">
                <a:solidFill>
                  <a:srgbClr val="C00000"/>
                </a:solidFill>
                <a:latin typeface="Times New Roman"/>
                <a:ea typeface="Times New Roman"/>
                <a:cs typeface="Arial"/>
              </a:rPr>
              <a:t>Protection and control of house dust mites (scabies) attacking </a:t>
            </a:r>
            <a:r>
              <a:rPr lang="en-US" sz="3400" b="1" dirty="0" err="1">
                <a:solidFill>
                  <a:srgbClr val="C00000"/>
                </a:solidFill>
                <a:latin typeface="Times New Roman"/>
                <a:ea typeface="Times New Roman"/>
                <a:cs typeface="Arial"/>
              </a:rPr>
              <a:t>humnas</a:t>
            </a:r>
            <a:endParaRPr lang="en-US" sz="2300" dirty="0">
              <a:solidFill>
                <a:srgbClr val="C00000"/>
              </a:solidFill>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1- من الضروري تهوية غرف النوم وفور الاستيقاظ وتهوية محتويات غرف المعيشة والعمل على تعريض الوسائد والأغطية ومحتويات الأسرة للشمس المباشرة ما أمكن ذلك ولأطول فترة ممكنة.</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2- يساهم الغسيل الدوري للسجاد والمفروشات الأرضية في الحد من انتشار الحلم بالمنزل كما أن نشرها في وقت واحد في شمس شديدة الحرارة لمدة يومين متتاليين على الأقل بحيث تصل حرارة الشمس الشديدة إلى كل الأنسجة دون استثناء وتقضي على الحلم من شدة الحرارة.</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3- تطهير أجهزة التكييف (إن وجدت) بصفة دورية ومعالجة وحدات التبريد الداخلية برشها بالمبيدات الأكاروسية دون التشغيل وتترك لعدة ساعات ثم يتم تشغيلها والغرفة مفتوحة النوافذ للتخلص من رائحة المبيدات ويمكن في مصر استخدام البيروسول في هذه العملية أو أي اسبراي آخر من المبيدات المنزلية المعروفة.</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4- في المنازل القديمة من الضروري سد أي شقوق بها وإعادة دهان الغرف بالبلاستيك المضاف إليه مبيدات أكاروسية.</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5- العمل على بقاء المنزل نظيفا خاليا من الأتربة بصفة مستمرة والتهوية المستمرة له وترك الإضاءة الخارجية به لأطول فترة ممكنة حيث أن الضوء الشديد هو مصدر إزعاج لهذه الكائنات.</a:t>
            </a:r>
            <a:endParaRPr lang="en-US" sz="2000" dirty="0">
              <a:ea typeface="Times New Roman"/>
              <a:cs typeface="Arial"/>
            </a:endParaRPr>
          </a:p>
          <a:p>
            <a:pPr marL="0" indent="0">
              <a:buNone/>
            </a:pPr>
            <a:endParaRPr lang="en-US" dirty="0"/>
          </a:p>
        </p:txBody>
      </p:sp>
    </p:spTree>
    <p:extLst>
      <p:ext uri="{BB962C8B-B14F-4D97-AF65-F5344CB8AC3E}">
        <p14:creationId xmlns:p14="http://schemas.microsoft.com/office/powerpoint/2010/main" val="589366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77500" lnSpcReduction="20000"/>
          </a:bodyPr>
          <a:lstStyle/>
          <a:p>
            <a:pPr marL="0" marR="0" indent="0" algn="just" rtl="1">
              <a:lnSpc>
                <a:spcPct val="115000"/>
              </a:lnSpc>
              <a:spcBef>
                <a:spcPts val="600"/>
              </a:spcBef>
              <a:spcAft>
                <a:spcPts val="600"/>
              </a:spcAft>
              <a:buNone/>
            </a:pPr>
            <a:r>
              <a:rPr lang="ar-EG" dirty="0">
                <a:ea typeface="Times New Roman"/>
                <a:cs typeface="Times New Roman"/>
              </a:rPr>
              <a:t>6- يصبح من اللازم في المستشفيات أن يستخدم المريض وسائده الخاصة وتغيير أغطية الأسرة بصفة يومية حيث أنها تعد واحدة من أشهر طرق انتقال العدوى لصعوبة التطهير بصفة دورية كونها أماكن عامة يستخدمها المريض تلو الآخر.</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7- تلاحظ للمؤلف أنه يصبح من الضروري عند العودة من الصلاة في المساجد أن يتم التخلص من الجوارب وغلسها بالإضافة إلى غسيل الأيدي والوجه جيدا وبمجرد دخول المنزل ولعدة مرات تجنبا لإمكانية انتقال الحلم من مفروضات المساجد من السجاد والموكيت إلى المسكن ويمكن تحسس ما إذا كان هناك تلوث للأيدي بهذه الكائنات من عدمه وذلك في كفوف الأيدي عندما يشعر الإنسان بأنها أصبحت لزجة </a:t>
            </a:r>
            <a:r>
              <a:rPr lang="en-US" dirty="0">
                <a:latin typeface="Times New Roman"/>
                <a:ea typeface="Times New Roman"/>
                <a:cs typeface="Arial"/>
              </a:rPr>
              <a:t>sticky</a:t>
            </a:r>
            <a:r>
              <a:rPr lang="ar-EG" dirty="0">
                <a:ea typeface="Times New Roman"/>
                <a:cs typeface="Times New Roman"/>
              </a:rPr>
              <a:t> إلى حد ما. وذلك كما سبق توضيحه راجع إلى المكونات اللزجة التي يفرزها الحلم بغزارة نتيجة تغذيته على مخلفات الإنسان من الأنسجة الميتة التي تتواجد في ثنايا السجاد والموكيت.</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8- النظافة المستمرة للجسم بالاستحمام بماء ساخن وعلى أقصى درجة يتحملها الجسم مع استخدام صابون طبي مطهر أو إضافة المطهرات مثل الديتول إلى الشامبو المستخدم في الاستحمام مع التركيز على استخدام اللوف الطبيعي لخشونته لحك الجلد جيدا في مواضع الإحساس باللسع فذلك يساعد على إخراج البيض من أنفاقها المدفونة داخل الجلد مع ضرورة تغيير ملابسك الداخلية بأخرى نظيفة حتى تساهم في انخفاض تعداد هذه الأكاروسات في منزلك.</a:t>
            </a:r>
            <a:endParaRPr lang="en-US" sz="2000" dirty="0">
              <a:ea typeface="Times New Roman"/>
              <a:cs typeface="Arial"/>
            </a:endParaRPr>
          </a:p>
          <a:p>
            <a:pPr marL="0" indent="0">
              <a:buNone/>
            </a:pPr>
            <a:endParaRPr lang="en-US" dirty="0"/>
          </a:p>
        </p:txBody>
      </p:sp>
    </p:spTree>
    <p:extLst>
      <p:ext uri="{BB962C8B-B14F-4D97-AF65-F5344CB8AC3E}">
        <p14:creationId xmlns:p14="http://schemas.microsoft.com/office/powerpoint/2010/main" val="135609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200"/>
          </a:xfrm>
        </p:spPr>
        <p:txBody>
          <a:bodyPr>
            <a:normAutofit fontScale="70000" lnSpcReduction="20000"/>
          </a:bodyPr>
          <a:lstStyle/>
          <a:p>
            <a:pPr marL="0" marR="0" indent="0" algn="just" rtl="1">
              <a:lnSpc>
                <a:spcPct val="115000"/>
              </a:lnSpc>
              <a:spcBef>
                <a:spcPts val="600"/>
              </a:spcBef>
              <a:spcAft>
                <a:spcPts val="600"/>
              </a:spcAft>
              <a:buNone/>
            </a:pPr>
            <a:r>
              <a:rPr lang="ar-MA" dirty="0">
                <a:ea typeface="Times New Roman"/>
                <a:cs typeface="Times New Roman"/>
              </a:rPr>
              <a:t>ç</a:t>
            </a:r>
            <a:r>
              <a:rPr lang="ar-EG" sz="3400" dirty="0" smtClean="0">
                <a:ea typeface="Times New Roman"/>
                <a:cs typeface="Times New Roman"/>
              </a:rPr>
              <a:t>- </a:t>
            </a:r>
            <a:r>
              <a:rPr lang="ar-EG" sz="3400" dirty="0">
                <a:ea typeface="Times New Roman"/>
                <a:cs typeface="Times New Roman"/>
              </a:rPr>
              <a:t>لما كانت التقديرات العلمية تشير إلى أنه في الحالات العادية يكون عدد الأفراد من الحلم الذي يهاجم الجسد تتراوح بين 5 – 8 فردا فيقترح المؤلف تصويب تيار من الهواء الساخن باستخدام السشوار (</a:t>
            </a:r>
            <a:r>
              <a:rPr lang="en-US" sz="3400" dirty="0" err="1">
                <a:latin typeface="Times New Roman"/>
                <a:ea typeface="Times New Roman"/>
                <a:cs typeface="Arial"/>
              </a:rPr>
              <a:t>plower</a:t>
            </a:r>
            <a:r>
              <a:rPr lang="ar-EG" sz="3400" dirty="0">
                <a:ea typeface="Times New Roman"/>
                <a:cs typeface="Times New Roman"/>
              </a:rPr>
              <a:t>) تجاه أماكن اللسع وبأقصى درجة حرارة يتحملها الجلد مع تكرار ذلك مرات قد يعمل على القضاء على الحلم في أنفاقه داخل الجلد.</a:t>
            </a:r>
            <a:endParaRPr lang="en-US" sz="2300" dirty="0">
              <a:ea typeface="Times New Roman"/>
              <a:cs typeface="Arial"/>
            </a:endParaRPr>
          </a:p>
          <a:p>
            <a:pPr marL="0" marR="0" indent="0" algn="just" rtl="1">
              <a:lnSpc>
                <a:spcPct val="115000"/>
              </a:lnSpc>
              <a:spcBef>
                <a:spcPts val="600"/>
              </a:spcBef>
              <a:spcAft>
                <a:spcPts val="600"/>
              </a:spcAft>
              <a:buNone/>
            </a:pPr>
            <a:r>
              <a:rPr lang="ar-EG" sz="3400" dirty="0">
                <a:ea typeface="Times New Roman"/>
                <a:cs typeface="Times New Roman"/>
              </a:rPr>
              <a:t>10- يجب على الأشخاص الذين يعانون من أمراض الربو والحساسية عدم استخدام وسائل يدخل في حشوها الريش الذي يفضله الحلم للمعيشة به وبالرغم من أن الاتجاه الآن هو استخدام الوسائد المصنوعة من الألياف الصناعية إلا أن هناك عدة دراسات أثبتت ارتفاع شديد في أعداد هذه الكائنات في مثل هذه الوسائد وهو ما يؤكد على ضرورة المداومة على تهوية الوسائد وتعريضها إلى درجات حرارة مرتفعة بوضعها في الشمس المباشرة أو غسلها وتجفيفها في مجففات على درجة حرارة أعلى من 60</a:t>
            </a:r>
            <a:r>
              <a:rPr lang="en-US" sz="3400" baseline="30000" dirty="0">
                <a:latin typeface="Times New Roman"/>
                <a:ea typeface="Times New Roman"/>
                <a:cs typeface="Arial"/>
              </a:rPr>
              <a:t>o</a:t>
            </a:r>
            <a:r>
              <a:rPr lang="ar-EG" sz="3400" dirty="0">
                <a:ea typeface="Times New Roman"/>
                <a:cs typeface="Times New Roman"/>
              </a:rPr>
              <a:t>م وذلك في البلدان التي تغيب عنها الشمس أو المساكن التي لا تدخلها الشمس. ويصبح ذلك هو الحل الوحيد عند استخدام هذه الوسائد للحد من انتشار الحلم.</a:t>
            </a:r>
            <a:endParaRPr lang="en-US" sz="2300" dirty="0">
              <a:ea typeface="Times New Roman"/>
              <a:cs typeface="Arial"/>
            </a:endParaRPr>
          </a:p>
          <a:p>
            <a:pPr marL="0" marR="0" indent="0" algn="just" rtl="1">
              <a:lnSpc>
                <a:spcPct val="115000"/>
              </a:lnSpc>
              <a:spcBef>
                <a:spcPts val="600"/>
              </a:spcBef>
              <a:spcAft>
                <a:spcPts val="600"/>
              </a:spcAft>
              <a:buNone/>
            </a:pPr>
            <a:r>
              <a:rPr lang="ar-EG" sz="3400" dirty="0">
                <a:ea typeface="Times New Roman"/>
                <a:cs typeface="Times New Roman"/>
              </a:rPr>
              <a:t>11- تجنب النوم على الوسائد الرطبة، وضرورة أن تكون شديدة الجفاف بتعريضها لحرارة مرتفعة بصفة دائمة ربما بوضعها على مدفأة زيتية لفترة من الزمن قبل النوم حتى تقضي حرارتها المرتفعة على هذه الكائنات إذا ما كانت مختبئة بها.</a:t>
            </a:r>
            <a:endParaRPr lang="en-US" sz="2300" dirty="0">
              <a:ea typeface="Times New Roman"/>
              <a:cs typeface="Arial"/>
            </a:endParaRPr>
          </a:p>
          <a:p>
            <a:pPr marL="0" indent="0">
              <a:buNone/>
            </a:pPr>
            <a:endParaRPr lang="ar-EG" sz="3400" dirty="0" smtClean="0"/>
          </a:p>
          <a:p>
            <a:pPr marL="0" indent="0">
              <a:buNone/>
            </a:pPr>
            <a:endParaRPr lang="en-US" dirty="0"/>
          </a:p>
        </p:txBody>
      </p:sp>
    </p:spTree>
    <p:extLst>
      <p:ext uri="{BB962C8B-B14F-4D97-AF65-F5344CB8AC3E}">
        <p14:creationId xmlns:p14="http://schemas.microsoft.com/office/powerpoint/2010/main" val="154253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pPr marL="0" marR="0" indent="0" algn="just" rtl="1">
              <a:lnSpc>
                <a:spcPct val="115000"/>
              </a:lnSpc>
              <a:spcBef>
                <a:spcPts val="600"/>
              </a:spcBef>
              <a:spcAft>
                <a:spcPts val="600"/>
              </a:spcAft>
              <a:buNone/>
            </a:pPr>
            <a:r>
              <a:rPr lang="ar-EG" sz="3400" dirty="0">
                <a:ea typeface="Times New Roman"/>
                <a:cs typeface="Times New Roman"/>
              </a:rPr>
              <a:t>12- يرى المؤلف أن الاستعانة بوحدات من الآشعة فوق البنفسجية </a:t>
            </a:r>
            <a:r>
              <a:rPr lang="en-US" sz="3400" dirty="0">
                <a:latin typeface="Times New Roman"/>
                <a:ea typeface="Times New Roman"/>
                <a:cs typeface="Arial"/>
              </a:rPr>
              <a:t>ultra violet light</a:t>
            </a:r>
            <a:r>
              <a:rPr lang="ar-EG" sz="3400" dirty="0">
                <a:ea typeface="Times New Roman"/>
                <a:cs typeface="Times New Roman"/>
              </a:rPr>
              <a:t> والآشعة تحت الحمراء </a:t>
            </a:r>
            <a:r>
              <a:rPr lang="en-US" sz="3400" dirty="0">
                <a:latin typeface="Times New Roman"/>
                <a:ea typeface="Times New Roman"/>
                <a:cs typeface="Arial"/>
              </a:rPr>
              <a:t>infra red light</a:t>
            </a:r>
            <a:r>
              <a:rPr lang="ar-EG" sz="3400" dirty="0">
                <a:ea typeface="Times New Roman"/>
                <a:cs typeface="Times New Roman"/>
              </a:rPr>
              <a:t> تفيد في التحكم في تعديد هذه الكائنات وذلك في المنازل التي لا تدخلها الشمس أو تدخلها بدرجة محدودة ويكفي تشغيل لمبات الآشعة فوق البنفسجية في الغرفة لمدة نصف ساعة أسبوعيا مع غلقها جيدا وتجنب النظر إليها أو تعريض الجسد لها أثناء التشغيل – وتؤدي هذه المعاملة على قتل الكثير من هذه الكائنات – كما تعمل الآشعة تحت الحمراء على الحد من نسبة الرطوبة في الغرف بدرجة لا تسمح بانتشارها.</a:t>
            </a:r>
            <a:endParaRPr lang="en-US" sz="2300" dirty="0">
              <a:ea typeface="Times New Roman"/>
              <a:cs typeface="Arial"/>
            </a:endParaRPr>
          </a:p>
          <a:p>
            <a:pPr marL="0" marR="0" indent="0" algn="just" rtl="1">
              <a:lnSpc>
                <a:spcPct val="115000"/>
              </a:lnSpc>
              <a:spcBef>
                <a:spcPts val="600"/>
              </a:spcBef>
              <a:spcAft>
                <a:spcPts val="600"/>
              </a:spcAft>
              <a:buNone/>
            </a:pPr>
            <a:r>
              <a:rPr lang="ar-EG" sz="3400" dirty="0">
                <a:ea typeface="Times New Roman"/>
                <a:cs typeface="Times New Roman"/>
              </a:rPr>
              <a:t>13- في بعض الأحيان يحدث تلوث داخل السيارات لذلك يقترح وضع السيارة وهي مغلقة النوفاذ في مكان مشمس شديد الحرارة ليومين أو ثلاثة أيام متكررة مع القيام بتفريغ عبوة كاملة من المبيدات الحشرية المنزلية (سبراي) من خلال فتح أحد الأبواب بالقدر الذي يسمح بتفريغ المبيد بسرعة ثم غلقه فهذا يساعد مع الحرارة المرتفعة على القضاء على هذه الآفة.</a:t>
            </a:r>
            <a:endParaRPr lang="en-US" sz="2300" dirty="0">
              <a:ea typeface="Times New Roman"/>
              <a:cs typeface="Arial"/>
            </a:endParaRPr>
          </a:p>
          <a:p>
            <a:pPr marL="0" marR="0" indent="0" algn="just" rtl="1">
              <a:lnSpc>
                <a:spcPct val="115000"/>
              </a:lnSpc>
              <a:spcBef>
                <a:spcPts val="600"/>
              </a:spcBef>
              <a:spcAft>
                <a:spcPts val="600"/>
              </a:spcAft>
              <a:buNone/>
            </a:pPr>
            <a:r>
              <a:rPr lang="ar-EG" sz="3400" dirty="0">
                <a:ea typeface="Times New Roman"/>
                <a:cs typeface="Times New Roman"/>
              </a:rPr>
              <a:t>14- يتوافر في الأسواق أنسجة قطنية طاردة للأتربة يمكن للمقتدرين ماديا استخدام هذه الأقمشة القطنية الطاردة للأتربة لعمل أكياس للوسائد والأغطية في غرف النوم وهذه متوافرة في الأسواق حيث يعمل ذلك على الحد من تواجد الأكاروسات.</a:t>
            </a:r>
            <a:endParaRPr lang="en-US" sz="2300" dirty="0">
              <a:ea typeface="Times New Roman"/>
              <a:cs typeface="Arial"/>
            </a:endParaRPr>
          </a:p>
          <a:p>
            <a:pPr marL="0" indent="0">
              <a:buNone/>
            </a:pPr>
            <a:endParaRPr lang="en-US" dirty="0"/>
          </a:p>
        </p:txBody>
      </p:sp>
    </p:spTree>
    <p:extLst>
      <p:ext uri="{BB962C8B-B14F-4D97-AF65-F5344CB8AC3E}">
        <p14:creationId xmlns:p14="http://schemas.microsoft.com/office/powerpoint/2010/main" val="3674132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pPr rtl="1">
              <a:lnSpc>
                <a:spcPct val="115000"/>
              </a:lnSpc>
              <a:spcBef>
                <a:spcPts val="600"/>
              </a:spcBef>
              <a:spcAft>
                <a:spcPts val="600"/>
              </a:spcAft>
            </a:pPr>
            <a:r>
              <a:rPr lang="ar-EG" sz="3600" b="1" dirty="0">
                <a:solidFill>
                  <a:srgbClr val="C00000"/>
                </a:solidFill>
                <a:ea typeface="Times New Roman"/>
              </a:rPr>
              <a:t>الفصل الحادي العاشر</a:t>
            </a:r>
            <a:r>
              <a:rPr lang="en-US" sz="2800" dirty="0">
                <a:solidFill>
                  <a:srgbClr val="C00000"/>
                </a:solidFill>
                <a:ea typeface="Times New Roman"/>
                <a:cs typeface="Arial"/>
              </a:rPr>
              <a:t/>
            </a:r>
            <a:br>
              <a:rPr lang="en-US" sz="2800" dirty="0">
                <a:solidFill>
                  <a:srgbClr val="C00000"/>
                </a:solidFill>
                <a:ea typeface="Times New Roman"/>
                <a:cs typeface="Arial"/>
              </a:rPr>
            </a:br>
            <a:r>
              <a:rPr lang="ar-EG" sz="3600" b="1" dirty="0">
                <a:solidFill>
                  <a:srgbClr val="C00000"/>
                </a:solidFill>
                <a:ea typeface="Times New Roman"/>
              </a:rPr>
              <a:t>مكافحة الكلاب </a:t>
            </a:r>
            <a:r>
              <a:rPr lang="ar-EG" sz="3600" b="1" dirty="0" smtClean="0">
                <a:solidFill>
                  <a:srgbClr val="C00000"/>
                </a:solidFill>
                <a:ea typeface="Times New Roman"/>
              </a:rPr>
              <a:t>الضالة</a:t>
            </a:r>
            <a:endParaRPr lang="en-US" sz="3600" dirty="0">
              <a:solidFill>
                <a:srgbClr val="C00000"/>
              </a:solidFill>
            </a:endParaRPr>
          </a:p>
        </p:txBody>
      </p:sp>
      <p:sp>
        <p:nvSpPr>
          <p:cNvPr id="3" name="Content Placeholder 2"/>
          <p:cNvSpPr>
            <a:spLocks noGrp="1"/>
          </p:cNvSpPr>
          <p:nvPr>
            <p:ph idx="1"/>
          </p:nvPr>
        </p:nvSpPr>
        <p:spPr>
          <a:xfrm>
            <a:off x="228600" y="1219200"/>
            <a:ext cx="8763000" cy="5562600"/>
          </a:xfrm>
        </p:spPr>
        <p:txBody>
          <a:bodyPr>
            <a:normAutofit fontScale="62500" lnSpcReduction="20000"/>
          </a:bodyPr>
          <a:lstStyle/>
          <a:p>
            <a:pPr marL="0" lvl="0" indent="0" algn="just" rtl="1">
              <a:lnSpc>
                <a:spcPct val="115000"/>
              </a:lnSpc>
              <a:spcBef>
                <a:spcPts val="600"/>
              </a:spcBef>
              <a:spcAft>
                <a:spcPts val="600"/>
              </a:spcAft>
              <a:buNone/>
            </a:pPr>
            <a:r>
              <a:rPr lang="ar-EG" sz="3600" b="1" dirty="0">
                <a:solidFill>
                  <a:srgbClr val="C00000"/>
                </a:solidFill>
                <a:ea typeface="Calibri"/>
                <a:cs typeface="Times New Roman"/>
              </a:rPr>
              <a:t>الأساليب المستخدمة في مكافحة الحيوانات الضالة</a:t>
            </a:r>
            <a:r>
              <a:rPr lang="ar-EG" sz="3600" dirty="0">
                <a:solidFill>
                  <a:srgbClr val="C00000"/>
                </a:solidFill>
                <a:ea typeface="Calibri"/>
                <a:cs typeface="Times New Roman"/>
              </a:rPr>
              <a:t>:</a:t>
            </a:r>
            <a:endParaRPr lang="en-US" sz="2200" dirty="0">
              <a:solidFill>
                <a:srgbClr val="C00000"/>
              </a:solidFill>
              <a:ea typeface="Calibri"/>
              <a:cs typeface="Simplified Arabic"/>
            </a:endParaRPr>
          </a:p>
          <a:p>
            <a:pPr marL="0" marR="0" indent="0" algn="just" rtl="1">
              <a:lnSpc>
                <a:spcPct val="115000"/>
              </a:lnSpc>
              <a:spcBef>
                <a:spcPts val="600"/>
              </a:spcBef>
              <a:spcAft>
                <a:spcPts val="600"/>
              </a:spcAft>
              <a:buNone/>
            </a:pPr>
            <a:r>
              <a:rPr lang="ar-EG" dirty="0">
                <a:ea typeface="Times New Roman"/>
                <a:cs typeface="Times New Roman"/>
              </a:rPr>
              <a:t>نظرا لأن عملية التسميم بمادة سلفات الإستركنين قد لا تفي بالغرض خصوصا في مكافحة حيوانات أخرى غير الكلاب (القطط مثلا) فقد تم تشكيل لجنة فنية لدراسة وسائل إبادة الكلاب، واجتمعت هذه اللجنة وتدارس الموضوع من جميع جوانبه الإيجابية منها والسلبية واطلعت على كافة التقارير وكل ما يتعلق بهذا الصدد وذلك على سبيل المثال لا الحصر بالسماح باستعمال بعض أنواع البنادق والسهام المخصصة لتخدير الكلاب ومن ثم العمل على إبادتها والتخلص منها بحقنها بمادة سامة.</a:t>
            </a:r>
            <a:endParaRPr lang="en-US" sz="2000" dirty="0">
              <a:ea typeface="Times New Roman"/>
              <a:cs typeface="Arial"/>
            </a:endParaRPr>
          </a:p>
          <a:p>
            <a:pPr marL="0" marR="0" indent="0" algn="just" rtl="1">
              <a:lnSpc>
                <a:spcPct val="115000"/>
              </a:lnSpc>
              <a:spcBef>
                <a:spcPts val="600"/>
              </a:spcBef>
              <a:spcAft>
                <a:spcPts val="600"/>
              </a:spcAft>
              <a:buNone/>
            </a:pPr>
            <a:r>
              <a:rPr lang="ar-EG" sz="3800" b="1" dirty="0">
                <a:solidFill>
                  <a:srgbClr val="C00000"/>
                </a:solidFill>
                <a:ea typeface="Times New Roman"/>
                <a:cs typeface="Times New Roman"/>
              </a:rPr>
              <a:t>وتتم مكافحة الكلاب بوسائل مختلفة أهمها</a:t>
            </a:r>
            <a:r>
              <a:rPr lang="ar-EG" sz="3800" dirty="0">
                <a:solidFill>
                  <a:srgbClr val="C00000"/>
                </a:solidFill>
                <a:ea typeface="Times New Roman"/>
                <a:cs typeface="Times New Roman"/>
              </a:rPr>
              <a:t>:-</a:t>
            </a:r>
            <a:endParaRPr lang="en-US" sz="2500" dirty="0">
              <a:solidFill>
                <a:srgbClr val="C00000"/>
              </a:solidFill>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1. تسميم الكلاب بمادة سلفات الإستركنين.. وهي على شكل كبسولات زنة 65 ملجم مادة فعالة لكل كبسولة. ويتم وضعه باللحوم وتقديمها للكلاب مع ملاحظة أن المادة داخل الكبسولات شديدة السمية ويلزم الحذر الكامل عند التداول لعدم انتشار ما بداخل الكبسولات.</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2. استخدام البنادق والأنابيب المخصصة لتخدير الكلاب أولا ومن ثم قتلها بالحقن بمادة سامة بعد ذلك ويلاحظ أن الكثير من البلديات ومن قبيل اختصار الأسلوب المتبع تقوم بوضع المادة السامة مباشرة في بنادق التخدير لتسميم الكلاب مباشرة الأمر الذي يؤدي في حالة الإصابة الخطأ إلى مالا يحمد عقباه تجاه من يتعرض لهذه الإبر السامة وعليه فلا يجوز مطلقا استخدام المادة السامة مباشرة ويجب توجيه المسئولين عن هذه العملية لمدى الأخطار المحتملة ومسئوليتهم المباشرة تجاه ذلك.</a:t>
            </a:r>
            <a:endParaRPr lang="en-US" sz="2000" dirty="0">
              <a:ea typeface="Times New Roman"/>
              <a:cs typeface="Arial"/>
            </a:endParaRPr>
          </a:p>
          <a:p>
            <a:pPr marL="0" indent="0" algn="r" rtl="1">
              <a:buNone/>
            </a:pPr>
            <a:r>
              <a:rPr lang="ar-EG" dirty="0">
                <a:ea typeface="Times New Roman"/>
                <a:cs typeface="Times New Roman"/>
              </a:rPr>
              <a:t>3. إطلاق الرصاص على الكلاب العقورة في المناطق الغير آهلة بالسكان.</a:t>
            </a:r>
            <a:endParaRPr lang="en-US" dirty="0"/>
          </a:p>
        </p:txBody>
      </p:sp>
    </p:spTree>
    <p:extLst>
      <p:ext uri="{BB962C8B-B14F-4D97-AF65-F5344CB8AC3E}">
        <p14:creationId xmlns:p14="http://schemas.microsoft.com/office/powerpoint/2010/main" val="1897696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marR="0" indent="0" algn="just" rtl="1">
              <a:lnSpc>
                <a:spcPct val="115000"/>
              </a:lnSpc>
              <a:spcBef>
                <a:spcPts val="600"/>
              </a:spcBef>
              <a:spcAft>
                <a:spcPts val="600"/>
              </a:spcAft>
              <a:buNone/>
            </a:pPr>
            <a:r>
              <a:rPr lang="ar-EG" b="1" dirty="0">
                <a:solidFill>
                  <a:srgbClr val="C00000"/>
                </a:solidFill>
                <a:ea typeface="Times New Roman"/>
                <a:cs typeface="Times New Roman"/>
              </a:rPr>
              <a:t>يجب التنبيه على القائمين بأعمال المكافحة بضرورة اتباع الآتي</a:t>
            </a:r>
            <a:r>
              <a:rPr lang="ar-EG" dirty="0">
                <a:solidFill>
                  <a:srgbClr val="C00000"/>
                </a:solidFill>
                <a:ea typeface="Times New Roman"/>
                <a:cs typeface="Times New Roman"/>
              </a:rPr>
              <a:t>:</a:t>
            </a:r>
            <a:endParaRPr lang="en-US" sz="2000" dirty="0">
              <a:solidFill>
                <a:srgbClr val="C00000"/>
              </a:solidFill>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1- الالتزام بضرورة جمع الحيوانات التي تم تسميمها ودفنها على أعماق لا تقل عن متر واحد.</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2- التأكد من جمع كافة الطعوم المستخدمة في نهاية أي حملة للمكافحة وعدم تركها لأي سبب من الأسباب.</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3- التأكيد على عدم تسليم هذه السموم للمواطنين تحت أي ظرف من الظروف وأن تكون مسئولية استخدامها على عاتق المسئولين بالبلديات فقط.</a:t>
            </a:r>
            <a:endParaRPr lang="en-US" sz="2000" dirty="0">
              <a:ea typeface="Times New Roman"/>
              <a:cs typeface="Arial"/>
            </a:endParaRPr>
          </a:p>
          <a:p>
            <a:pPr marL="0" marR="0" indent="0" algn="just" rtl="1">
              <a:lnSpc>
                <a:spcPct val="115000"/>
              </a:lnSpc>
              <a:spcBef>
                <a:spcPts val="600"/>
              </a:spcBef>
              <a:spcAft>
                <a:spcPts val="600"/>
              </a:spcAft>
              <a:buNone/>
            </a:pPr>
            <a:r>
              <a:rPr lang="ar-EG" dirty="0">
                <a:ea typeface="Times New Roman"/>
                <a:cs typeface="Times New Roman"/>
              </a:rPr>
              <a:t>4 - الاهتمام باستخدام بنادق التخدير والتسميم بعد ذلك كأسلوب بديل لمكافحة مثل هذه الحيوانات.</a:t>
            </a:r>
            <a:endParaRPr lang="en-US" sz="2000" dirty="0">
              <a:ea typeface="Times New Roman"/>
              <a:cs typeface="Arial"/>
            </a:endParaRPr>
          </a:p>
          <a:p>
            <a:pPr marL="0" indent="0">
              <a:buNone/>
            </a:pPr>
            <a:endParaRPr lang="en-US" dirty="0"/>
          </a:p>
        </p:txBody>
      </p:sp>
    </p:spTree>
    <p:extLst>
      <p:ext uri="{BB962C8B-B14F-4D97-AF65-F5344CB8AC3E}">
        <p14:creationId xmlns:p14="http://schemas.microsoft.com/office/powerpoint/2010/main" val="503279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a:bodyPr>
          <a:lstStyle/>
          <a:p>
            <a:pPr marL="0" marR="0" algn="just" rtl="1">
              <a:lnSpc>
                <a:spcPct val="115000"/>
              </a:lnSpc>
              <a:spcBef>
                <a:spcPts val="600"/>
              </a:spcBef>
              <a:spcAft>
                <a:spcPts val="600"/>
              </a:spcAft>
            </a:pPr>
            <a:r>
              <a:rPr lang="ar-EG" b="1" dirty="0">
                <a:solidFill>
                  <a:srgbClr val="C00000"/>
                </a:solidFill>
                <a:ea typeface="Times New Roman"/>
                <a:cs typeface="Times New Roman"/>
              </a:rPr>
              <a:t>الأهمية الطبية والبيطرية للحلم</a:t>
            </a:r>
            <a:endParaRPr lang="en-US" sz="2000" dirty="0">
              <a:solidFill>
                <a:srgbClr val="C00000"/>
              </a:solidFill>
              <a:ea typeface="Times New Roman"/>
              <a:cs typeface="Arial"/>
            </a:endParaRPr>
          </a:p>
          <a:p>
            <a:pPr marL="0" algn="just">
              <a:lnSpc>
                <a:spcPct val="115000"/>
              </a:lnSpc>
              <a:spcBef>
                <a:spcPts val="600"/>
              </a:spcBef>
              <a:spcAft>
                <a:spcPts val="600"/>
              </a:spcAft>
            </a:pPr>
            <a:r>
              <a:rPr lang="en-US" b="1" dirty="0">
                <a:solidFill>
                  <a:srgbClr val="C00000"/>
                </a:solidFill>
                <a:latin typeface="Times New Roman"/>
                <a:ea typeface="Times New Roman"/>
                <a:cs typeface="Arial"/>
              </a:rPr>
              <a:t>Medical and veterinary importance of mites</a:t>
            </a:r>
            <a:endParaRPr lang="en-US" sz="2000" dirty="0">
              <a:solidFill>
                <a:srgbClr val="C00000"/>
              </a:solidFill>
              <a:ea typeface="Times New Roman"/>
              <a:cs typeface="Arial"/>
            </a:endParaRPr>
          </a:p>
          <a:p>
            <a:pPr marL="0" marR="0" indent="457200" algn="just" rtl="1">
              <a:lnSpc>
                <a:spcPct val="115000"/>
              </a:lnSpc>
              <a:spcBef>
                <a:spcPts val="600"/>
              </a:spcBef>
              <a:spcAft>
                <a:spcPts val="600"/>
              </a:spcAft>
            </a:pPr>
            <a:r>
              <a:rPr lang="ar-EG" dirty="0">
                <a:ea typeface="Times New Roman"/>
                <a:cs typeface="Times New Roman"/>
              </a:rPr>
              <a:t>أهم مجاميع الحلم ذات الأهمية الصحية هي تلك المتطلفة على الإنسان والحيوان والمعروفة باسم حلم الهرش </a:t>
            </a:r>
            <a:r>
              <a:rPr lang="en-US" dirty="0">
                <a:latin typeface="Times New Roman"/>
                <a:ea typeface="Times New Roman"/>
                <a:cs typeface="Arial"/>
              </a:rPr>
              <a:t>itch mites</a:t>
            </a:r>
            <a:r>
              <a:rPr lang="ar-EG" dirty="0">
                <a:ea typeface="Times New Roman"/>
                <a:cs typeface="Times New Roman"/>
              </a:rPr>
              <a:t> والتي تسبب الجرب </a:t>
            </a:r>
            <a:r>
              <a:rPr lang="ar-EG" dirty="0" smtClean="0">
                <a:ea typeface="Times New Roman"/>
                <a:cs typeface="Times New Roman"/>
              </a:rPr>
              <a:t>في </a:t>
            </a:r>
            <a:r>
              <a:rPr lang="ar-EG" dirty="0">
                <a:ea typeface="Times New Roman"/>
                <a:cs typeface="Times New Roman"/>
              </a:rPr>
              <a:t>الإنسان </a:t>
            </a:r>
            <a:r>
              <a:rPr lang="en-US" dirty="0">
                <a:latin typeface="Times New Roman"/>
                <a:ea typeface="Times New Roman"/>
                <a:cs typeface="Arial"/>
              </a:rPr>
              <a:t>scabies</a:t>
            </a:r>
            <a:r>
              <a:rPr lang="ar-EG" dirty="0">
                <a:ea typeface="Times New Roman"/>
                <a:cs typeface="Times New Roman"/>
              </a:rPr>
              <a:t> أو جرب الحيوان </a:t>
            </a:r>
            <a:r>
              <a:rPr lang="en-US" dirty="0">
                <a:latin typeface="Times New Roman"/>
                <a:ea typeface="Times New Roman"/>
                <a:cs typeface="Arial"/>
              </a:rPr>
              <a:t>mange</a:t>
            </a:r>
            <a:r>
              <a:rPr lang="ar-EG" dirty="0">
                <a:ea typeface="Times New Roman"/>
                <a:cs typeface="Times New Roman"/>
              </a:rPr>
              <a:t>. كما تسبب أيضا بعض أنواع الحلم حالات من الحساسية والأزمات التنفسية لدى الأفراد المصابين، هذا بالإضافة إلى دور الحلم كناقل لبعض المسببات المرضية. ويمكن أن نوضح ذلك فيما يلي:</a:t>
            </a:r>
            <a:endParaRPr lang="en-US" sz="2000" dirty="0">
              <a:ea typeface="Times New Roman"/>
              <a:cs typeface="Arial"/>
            </a:endParaRPr>
          </a:p>
          <a:p>
            <a:endParaRPr lang="en-US" dirty="0"/>
          </a:p>
        </p:txBody>
      </p:sp>
    </p:spTree>
    <p:extLst>
      <p:ext uri="{BB962C8B-B14F-4D97-AF65-F5344CB8AC3E}">
        <p14:creationId xmlns:p14="http://schemas.microsoft.com/office/powerpoint/2010/main" val="372033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382000" cy="5821363"/>
          </a:xfrm>
        </p:spPr>
        <p:txBody>
          <a:bodyPr>
            <a:normAutofit lnSpcReduction="10000"/>
          </a:bodyPr>
          <a:lstStyle/>
          <a:p>
            <a:pPr marL="0" marR="0" indent="0" algn="ctr" rtl="1">
              <a:lnSpc>
                <a:spcPct val="115000"/>
              </a:lnSpc>
              <a:spcBef>
                <a:spcPts val="600"/>
              </a:spcBef>
              <a:spcAft>
                <a:spcPts val="600"/>
              </a:spcAft>
              <a:buNone/>
            </a:pPr>
            <a:r>
              <a:rPr lang="ar-EG" b="1" dirty="0" smtClean="0">
                <a:solidFill>
                  <a:srgbClr val="C00000"/>
                </a:solidFill>
                <a:ea typeface="Times New Roman"/>
                <a:cs typeface="Times New Roman"/>
              </a:rPr>
              <a:t>الجرب السركوبي</a:t>
            </a:r>
            <a:endParaRPr lang="en-US" sz="2000" dirty="0" smtClean="0">
              <a:solidFill>
                <a:srgbClr val="C00000"/>
              </a:solidFill>
              <a:ea typeface="Times New Roman"/>
              <a:cs typeface="Arial"/>
            </a:endParaRPr>
          </a:p>
          <a:p>
            <a:pPr marL="0" marR="0" algn="ctr" rtl="1">
              <a:lnSpc>
                <a:spcPct val="115000"/>
              </a:lnSpc>
              <a:spcBef>
                <a:spcPts val="600"/>
              </a:spcBef>
              <a:spcAft>
                <a:spcPts val="600"/>
              </a:spcAft>
            </a:pPr>
            <a:r>
              <a:rPr lang="en-US" b="1" dirty="0" smtClean="0">
                <a:solidFill>
                  <a:srgbClr val="C00000"/>
                </a:solidFill>
                <a:latin typeface="Times New Roman"/>
                <a:ea typeface="Times New Roman"/>
                <a:cs typeface="Arial"/>
              </a:rPr>
              <a:t>S.N: </a:t>
            </a:r>
            <a:r>
              <a:rPr lang="en-US" b="1" i="1" dirty="0" err="1" smtClean="0">
                <a:solidFill>
                  <a:srgbClr val="C00000"/>
                </a:solidFill>
                <a:latin typeface="Times New Roman"/>
                <a:ea typeface="Times New Roman"/>
                <a:cs typeface="Arial"/>
              </a:rPr>
              <a:t>Sarcoptes</a:t>
            </a:r>
            <a:r>
              <a:rPr lang="en-US" b="1" i="1" dirty="0" smtClean="0">
                <a:solidFill>
                  <a:srgbClr val="C00000"/>
                </a:solidFill>
                <a:latin typeface="Times New Roman"/>
                <a:ea typeface="Times New Roman"/>
                <a:cs typeface="Arial"/>
              </a:rPr>
              <a:t> </a:t>
            </a:r>
            <a:r>
              <a:rPr lang="en-US" b="1" i="1" dirty="0" err="1" smtClean="0">
                <a:solidFill>
                  <a:srgbClr val="C00000"/>
                </a:solidFill>
                <a:latin typeface="Times New Roman"/>
                <a:ea typeface="Times New Roman"/>
                <a:cs typeface="Arial"/>
              </a:rPr>
              <a:t>Scabiei</a:t>
            </a:r>
            <a:endParaRPr lang="en-US" sz="2000" i="1" dirty="0" smtClean="0">
              <a:solidFill>
                <a:srgbClr val="C00000"/>
              </a:solidFill>
              <a:ea typeface="Times New Roman"/>
              <a:cs typeface="Arial"/>
            </a:endParaRPr>
          </a:p>
          <a:p>
            <a:pPr marL="0" marR="0" indent="0" algn="ctr" rtl="1">
              <a:lnSpc>
                <a:spcPct val="115000"/>
              </a:lnSpc>
              <a:spcBef>
                <a:spcPts val="600"/>
              </a:spcBef>
              <a:spcAft>
                <a:spcPts val="600"/>
              </a:spcAft>
              <a:buNone/>
            </a:pPr>
            <a:r>
              <a:rPr lang="ar-EG" b="1" dirty="0" smtClean="0">
                <a:solidFill>
                  <a:srgbClr val="C00000"/>
                </a:solidFill>
                <a:ea typeface="Times New Roman"/>
                <a:cs typeface="Times New Roman"/>
              </a:rPr>
              <a:t>ماهية الجرب ودورة الحياة </a:t>
            </a:r>
            <a:endParaRPr lang="en-US" sz="2000" dirty="0" smtClean="0">
              <a:solidFill>
                <a:srgbClr val="C00000"/>
              </a:solidFill>
              <a:ea typeface="Times New Roman"/>
              <a:cs typeface="Arial"/>
            </a:endParaRPr>
          </a:p>
          <a:p>
            <a:pPr algn="just" rtl="1"/>
            <a:r>
              <a:rPr lang="ar-EG" dirty="0" smtClean="0">
                <a:ea typeface="Times New Roman"/>
                <a:cs typeface="Times New Roman"/>
              </a:rPr>
              <a:t>     </a:t>
            </a:r>
            <a:r>
              <a:rPr lang="ar-EG" dirty="0">
                <a:ea typeface="Times New Roman"/>
                <a:cs typeface="Times New Roman"/>
              </a:rPr>
              <a:t>الجرب عبارة عن مرض جلدي معدي ، سريع الأنتقال ، على هيئة طفح جلدي وحكة جلدية  شديدة في اجزاء الجسم خاصتآ في اليل اثناء النوم . وتظهر الإصابة بالجرب نتيجة العدوى بطفيليات صغيرة جدآ في الحجم ﴿ سوسة ، عتة ﴾ تسمى ﴿ القارمة الجربية ﴾ </a:t>
            </a:r>
            <a:r>
              <a:rPr lang="en-US" dirty="0" err="1">
                <a:latin typeface="Times New Roman"/>
                <a:ea typeface="Times New Roman"/>
              </a:rPr>
              <a:t>Sarcoptes</a:t>
            </a:r>
            <a:r>
              <a:rPr lang="en-US" dirty="0">
                <a:latin typeface="Times New Roman"/>
                <a:ea typeface="Times New Roman"/>
              </a:rPr>
              <a:t> </a:t>
            </a:r>
            <a:r>
              <a:rPr lang="en-US" dirty="0" err="1">
                <a:latin typeface="Times New Roman"/>
                <a:ea typeface="Times New Roman"/>
              </a:rPr>
              <a:t>Scabiei</a:t>
            </a:r>
            <a:r>
              <a:rPr lang="ar-EG" dirty="0">
                <a:latin typeface="Times New Roman"/>
                <a:ea typeface="Times New Roman"/>
              </a:rPr>
              <a:t> وتصيب أكثر من 300 مليون حالةسنويآ في العالم . ومن العوامل المشجعة لأنتشاره ، الحروب ، الفقر ، وقلة النظافة والتغذية ، ومايفسر انتشاره في مدينة تعز قلة الماء فيها.</a:t>
            </a:r>
            <a:endParaRPr lang="en-US" dirty="0"/>
          </a:p>
        </p:txBody>
      </p:sp>
    </p:spTree>
    <p:extLst>
      <p:ext uri="{BB962C8B-B14F-4D97-AF65-F5344CB8AC3E}">
        <p14:creationId xmlns:p14="http://schemas.microsoft.com/office/powerpoint/2010/main" val="2899653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5668963"/>
          </a:xfrm>
        </p:spPr>
        <p:txBody>
          <a:bodyPr>
            <a:normAutofit fontScale="85000" lnSpcReduction="10000"/>
          </a:bodyPr>
          <a:lstStyle/>
          <a:p>
            <a:pPr marL="0" marR="0" indent="0" algn="r" rtl="1">
              <a:lnSpc>
                <a:spcPct val="115000"/>
              </a:lnSpc>
              <a:spcBef>
                <a:spcPts val="600"/>
              </a:spcBef>
              <a:spcAft>
                <a:spcPts val="600"/>
              </a:spcAft>
              <a:buNone/>
            </a:pPr>
            <a:r>
              <a:rPr lang="ar-EG" b="1" dirty="0">
                <a:solidFill>
                  <a:srgbClr val="C00000"/>
                </a:solidFill>
                <a:ea typeface="Times New Roman"/>
                <a:cs typeface="Times New Roman"/>
              </a:rPr>
              <a:t>أولآ : الجرب في الأنسان  </a:t>
            </a:r>
            <a:r>
              <a:rPr lang="en-US" b="1" dirty="0">
                <a:solidFill>
                  <a:srgbClr val="C00000"/>
                </a:solidFill>
                <a:latin typeface="Times New Roman"/>
                <a:ea typeface="Times New Roman"/>
                <a:cs typeface="Arial"/>
              </a:rPr>
              <a:t>Human scabies</a:t>
            </a:r>
            <a:endParaRPr lang="en-US" sz="2000" dirty="0">
              <a:solidFill>
                <a:srgbClr val="C00000"/>
              </a:solidFill>
              <a:ea typeface="Times New Roman"/>
              <a:cs typeface="Arial"/>
            </a:endParaRPr>
          </a:p>
          <a:p>
            <a:pPr marL="0" marR="0" indent="0" algn="just" rtl="1">
              <a:lnSpc>
                <a:spcPct val="115000"/>
              </a:lnSpc>
              <a:spcBef>
                <a:spcPts val="600"/>
              </a:spcBef>
              <a:spcAft>
                <a:spcPts val="600"/>
              </a:spcAft>
              <a:buNone/>
            </a:pPr>
            <a:r>
              <a:rPr lang="ar-EG" dirty="0" smtClean="0">
                <a:ea typeface="Times New Roman"/>
                <a:cs typeface="Times New Roman"/>
              </a:rPr>
              <a:t>	الجرب </a:t>
            </a:r>
            <a:r>
              <a:rPr lang="ar-EG" dirty="0">
                <a:ea typeface="Times New Roman"/>
                <a:cs typeface="Times New Roman"/>
              </a:rPr>
              <a:t>من أقدم ما عرفة الإنسان من الأمراض الجلدية عبر العصور ، وفي أزمنة عديدة التبست سوسة الجرب بالقملة . وقد وصف الأغريق ، السومريون ، والرومان مادة الكبريت والقطران السائل لعلاجه ، ولا يزال يستخدم حتي اليوم في علاج الجرب . كما عرف الجرب في الهند سنة 1000 ق.م ، وكذلك عرف في الصين علي الرغم من معرفة مرض الجرب قديمآ في نطاق واسع من العالم ، إلا أنة في معظم هذه الأماكن لم يكن المجتمع قادرآ على معرفة المتسبب بالمرض ، وهو قارمة الجرب ، وفي أحيان كثيرة كانو يظنون أن السبب هو القمل . </a:t>
            </a:r>
            <a:endParaRPr lang="en-US" sz="2000" dirty="0">
              <a:ea typeface="Times New Roman"/>
              <a:cs typeface="Arial"/>
            </a:endParaRPr>
          </a:p>
          <a:p>
            <a:pPr marL="0" marR="0" indent="0" algn="just" rtl="1">
              <a:lnSpc>
                <a:spcPct val="115000"/>
              </a:lnSpc>
              <a:spcBef>
                <a:spcPts val="600"/>
              </a:spcBef>
              <a:spcAft>
                <a:spcPts val="600"/>
              </a:spcAft>
              <a:buNone/>
            </a:pPr>
            <a:r>
              <a:rPr lang="ar-EG" dirty="0" smtClean="0">
                <a:ea typeface="Times New Roman"/>
                <a:cs typeface="Times New Roman"/>
              </a:rPr>
              <a:t>	عرف </a:t>
            </a:r>
            <a:r>
              <a:rPr lang="ar-EG" dirty="0">
                <a:ea typeface="Times New Roman"/>
                <a:cs typeface="Times New Roman"/>
              </a:rPr>
              <a:t>ابن زهر عام 1162 م مرض الجرب ، وقدم وصفآ فعليا وعمليآ للسوسة ﴿ قارمة الجرب ﴾ .وفي القرن 19 قام  </a:t>
            </a:r>
            <a:r>
              <a:rPr lang="en-US" i="1" dirty="0" err="1">
                <a:latin typeface="Times New Roman"/>
                <a:ea typeface="Times New Roman"/>
                <a:cs typeface="Arial"/>
              </a:rPr>
              <a:t>J.Adams</a:t>
            </a:r>
            <a:r>
              <a:rPr lang="ar-EG" dirty="0">
                <a:ea typeface="Times New Roman"/>
                <a:cs typeface="Times New Roman"/>
              </a:rPr>
              <a:t> في لندن بربط العامل المسبب بدقة ، وقام بعدي نفسه وذلك لزيادة التاكيد .</a:t>
            </a:r>
            <a:endParaRPr lang="en-US" sz="2000" dirty="0">
              <a:ea typeface="Times New Roman"/>
              <a:cs typeface="Arial"/>
            </a:endParaRPr>
          </a:p>
          <a:p>
            <a:pPr marL="0" indent="0">
              <a:buNone/>
            </a:pPr>
            <a:endParaRPr lang="en-US" dirty="0"/>
          </a:p>
        </p:txBody>
      </p:sp>
    </p:spTree>
    <p:extLst>
      <p:ext uri="{BB962C8B-B14F-4D97-AF65-F5344CB8AC3E}">
        <p14:creationId xmlns:p14="http://schemas.microsoft.com/office/powerpoint/2010/main" val="198301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5973763"/>
          </a:xfrm>
        </p:spPr>
        <p:txBody>
          <a:bodyPr>
            <a:noAutofit/>
          </a:bodyPr>
          <a:lstStyle/>
          <a:p>
            <a:pPr marL="0" marR="0" algn="just" rtl="1">
              <a:lnSpc>
                <a:spcPct val="115000"/>
              </a:lnSpc>
              <a:spcBef>
                <a:spcPts val="600"/>
              </a:spcBef>
              <a:spcAft>
                <a:spcPts val="600"/>
              </a:spcAft>
            </a:pPr>
            <a:r>
              <a:rPr lang="ar-EG" sz="1600" b="1" dirty="0">
                <a:solidFill>
                  <a:srgbClr val="C00000"/>
                </a:solidFill>
                <a:ea typeface="Times New Roman"/>
                <a:cs typeface="+mj-cs"/>
              </a:rPr>
              <a:t>طريقة العدوى: </a:t>
            </a:r>
            <a:endParaRPr lang="en-US" sz="1600" dirty="0">
              <a:solidFill>
                <a:srgbClr val="C00000"/>
              </a:solidFill>
              <a:ea typeface="Times New Roman"/>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الملامسة المباشرة للجلد المصاب: لذلك ينتشر في الأماكن المزدحمة وبخاصة في المدارس، والمعسكرات، والمخيمات.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استعمال المناشف، الأدوات الشخصية، أغطية الفراش، ملابس شخص مصاب: لأن الطفيل المسبب للجرب يستطيع أن يعيش بعيداً عن جسم الإنسان أكثر من 48 – 72 ساعة، وهذا يفسر إصابة جميع أفراد الأسرة بسهولة.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الملامسة المباشرة للحيوانات المصابة مثل: القطط، الكلاب، الأغنام، الاتصال الجنسي.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كما يرتبط ظور مرض الجرب بالنظافة الشخصية، حيث إن أنثى الطفيل المسبب للمرض تنجذب للدفء ورائحة العرق. </a:t>
            </a:r>
            <a:endParaRPr lang="en-US" sz="1200" dirty="0">
              <a:ea typeface="Calibri"/>
              <a:cs typeface="+mj-cs"/>
            </a:endParaRPr>
          </a:p>
          <a:p>
            <a:pPr marL="0" marR="0" algn="just" rtl="1">
              <a:lnSpc>
                <a:spcPct val="115000"/>
              </a:lnSpc>
              <a:spcBef>
                <a:spcPts val="600"/>
              </a:spcBef>
              <a:spcAft>
                <a:spcPts val="600"/>
              </a:spcAft>
            </a:pPr>
            <a:r>
              <a:rPr lang="ar-EG" sz="1800" b="1" dirty="0">
                <a:solidFill>
                  <a:srgbClr val="C00000"/>
                </a:solidFill>
                <a:ea typeface="Times New Roman"/>
                <a:cs typeface="+mj-cs"/>
              </a:rPr>
              <a:t>أهم الأعراض: </a:t>
            </a:r>
            <a:endParaRPr lang="en-US" sz="1800" dirty="0">
              <a:solidFill>
                <a:srgbClr val="C00000"/>
              </a:solidFill>
              <a:ea typeface="Times New Roman"/>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حكة جلدية شديدة ومستمرة، تزداد في الليل أثناء النوم، حيث يصبح الجلد دفئاً، كما تزداد بعد الاستحمام، وعادة تكون الحكة في جميع أجزاء الجسم خاصة الجذع والأطراف، ونادراً ما يصاب الوجه وفروة الرأس.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ظهور خطوط رفيعة جداً رمادية اللون غير منتظمة الشكل في الجلد، وهي عبارة عن جحور صغيرة (أنفاق) تقوم أنثى الطفيل بحفرها على سطح الجلد لوضع البيضع، ووجود هذه الخطوط الرفيعة من علامات المرض التي تؤكد الإصابة، لكن عدم وجودها لا ينفى المرض، وبالفحص المجهري لمحتويات تلك الجحور يمكن رؤية الطفيليات البالغة والبيض.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ولأن الطفيليات المسببة للجرب تفضل الأماكن الدافئة من الجلد، فهي تكون أكثر انتشاراً في: ثانياً الجلد، الإبطين، بين الأصابع، حول السرة، الأرداف، المرفقين، باطن الرسغ، حول حلمة الثدي الأعضاء التناسلية خاصة القضيب وكيس الصفن.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طفح جلدي على هيئة نتوءات (بثور صغيرة) شديدة الحكة في الأطراف والجذع، وهذا الطفح الجلدي نتيجة الحساسية الجلدية التي تسببها الطفيليات والمواد السامة التي تفرزها، وقد تظهر بعد عدة أسابيع من العدوى بالطفيليات.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خدوش حمراء على الجلد نتيجة الحكة الشديدة.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فقاقيع على الجلد (تقيحات) تظهر في حالة الإهمال في العلاج والنظافة الشخصية نتيجة التهاب بكتيري ثانوي للجلد المصاب. </a:t>
            </a:r>
            <a:endParaRPr lang="en-US" sz="1200" dirty="0">
              <a:ea typeface="Calibri"/>
              <a:cs typeface="+mj-cs"/>
            </a:endParaRPr>
          </a:p>
          <a:p>
            <a:pPr lvl="0" algn="just" rtl="1">
              <a:lnSpc>
                <a:spcPct val="115000"/>
              </a:lnSpc>
              <a:spcBef>
                <a:spcPts val="600"/>
              </a:spcBef>
              <a:spcAft>
                <a:spcPts val="600"/>
              </a:spcAft>
              <a:buFont typeface="+mj-lt"/>
              <a:buAutoNum type="arabicPeriod"/>
            </a:pPr>
            <a:r>
              <a:rPr lang="ar-EG" sz="1200" dirty="0">
                <a:ea typeface="Calibri"/>
                <a:cs typeface="+mj-cs"/>
              </a:rPr>
              <a:t>ويتم تشخيص مرض الجرب من خلال فحص الجلد وتواجد العلامات المميزة للمرض التي تتمثل في: الحكة الجلدية أثناء الليل، التوزيع المميز للطفح الجلدي، إصابة أفراد آخرين من الأسرة، وجود الخطوط الرفيعة بالجلد (الأنفاق). </a:t>
            </a:r>
            <a:endParaRPr lang="en-US" sz="1200" dirty="0">
              <a:ea typeface="Calibri"/>
              <a:cs typeface="+mj-cs"/>
            </a:endParaRPr>
          </a:p>
          <a:p>
            <a:pPr marL="0" indent="0">
              <a:buNone/>
            </a:pPr>
            <a:endParaRPr lang="en-US" sz="1200" dirty="0">
              <a:cs typeface="+mj-cs"/>
            </a:endParaRPr>
          </a:p>
        </p:txBody>
      </p:sp>
    </p:spTree>
    <p:extLst>
      <p:ext uri="{BB962C8B-B14F-4D97-AF65-F5344CB8AC3E}">
        <p14:creationId xmlns:p14="http://schemas.microsoft.com/office/powerpoint/2010/main" val="3597958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5821363"/>
          </a:xfrm>
        </p:spPr>
        <p:txBody>
          <a:bodyPr>
            <a:normAutofit fontScale="85000" lnSpcReduction="20000"/>
          </a:bodyPr>
          <a:lstStyle/>
          <a:p>
            <a:pPr marL="0" marR="0" algn="just" rtl="1">
              <a:lnSpc>
                <a:spcPct val="115000"/>
              </a:lnSpc>
              <a:spcBef>
                <a:spcPts val="600"/>
              </a:spcBef>
              <a:spcAft>
                <a:spcPts val="600"/>
              </a:spcAft>
            </a:pPr>
            <a:r>
              <a:rPr lang="ar-EG" sz="3800" b="1" dirty="0" smtClean="0">
                <a:solidFill>
                  <a:srgbClr val="C00000"/>
                </a:solidFill>
                <a:ea typeface="Times New Roman"/>
                <a:cs typeface="Times New Roman"/>
              </a:rPr>
              <a:t>العلاج: </a:t>
            </a:r>
            <a:endParaRPr lang="en-US" sz="2400" dirty="0" smtClean="0">
              <a:solidFill>
                <a:srgbClr val="C00000"/>
              </a:solidFill>
              <a:ea typeface="Times New Roman"/>
              <a:cs typeface="Arial"/>
            </a:endParaRPr>
          </a:p>
          <a:p>
            <a:pPr marL="514350" lvl="0" indent="-514350" algn="just" rtl="1">
              <a:lnSpc>
                <a:spcPct val="115000"/>
              </a:lnSpc>
              <a:spcBef>
                <a:spcPts val="600"/>
              </a:spcBef>
              <a:spcAft>
                <a:spcPts val="600"/>
              </a:spcAft>
              <a:buFont typeface="+mj-lt"/>
              <a:buAutoNum type="arabicPeriod"/>
            </a:pPr>
            <a:r>
              <a:rPr lang="ar-EG" dirty="0" smtClean="0">
                <a:ea typeface="Calibri"/>
                <a:cs typeface="Times New Roman"/>
              </a:rPr>
              <a:t>يهدف العلاج إلى قتل الطفيليات المسببة للمرض باستخدام مواد تقضي عليها، وتكون في صورة دهنات موضعية، وتتمثل في البدائل الآتية: </a:t>
            </a:r>
            <a:endParaRPr lang="en-US" sz="2000" dirty="0" smtClean="0">
              <a:ea typeface="Calibri"/>
              <a:cs typeface="Simplified Arabic"/>
            </a:endParaRPr>
          </a:p>
          <a:p>
            <a:pPr marL="514350" lvl="0" indent="-514350" algn="just" rtl="1">
              <a:lnSpc>
                <a:spcPct val="115000"/>
              </a:lnSpc>
              <a:spcBef>
                <a:spcPts val="600"/>
              </a:spcBef>
              <a:spcAft>
                <a:spcPts val="600"/>
              </a:spcAft>
              <a:buFont typeface="+mj-lt"/>
              <a:buAutoNum type="arabicPeriod"/>
            </a:pPr>
            <a:r>
              <a:rPr lang="ar-EG" dirty="0" smtClean="0">
                <a:ea typeface="Calibri"/>
                <a:cs typeface="Times New Roman"/>
              </a:rPr>
              <a:t>محلول </a:t>
            </a:r>
            <a:r>
              <a:rPr lang="ar-EG" dirty="0">
                <a:ea typeface="Calibri"/>
                <a:cs typeface="Times New Roman"/>
              </a:rPr>
              <a:t>البنزيل </a:t>
            </a:r>
            <a:r>
              <a:rPr lang="en-US" dirty="0">
                <a:latin typeface="Times New Roman"/>
                <a:ea typeface="Calibri"/>
                <a:cs typeface="Simplified Arabic"/>
              </a:rPr>
              <a:t>Benzyl benzoate</a:t>
            </a:r>
            <a:r>
              <a:rPr lang="ar-EG" dirty="0">
                <a:ea typeface="Calibri"/>
                <a:cs typeface="Times New Roman"/>
              </a:rPr>
              <a:t> 25%: يتم دهان جلد الجسم كله من الرقبة، وحتى القدمين، قبل النوم يومياً لمدة 3 أيام. </a:t>
            </a:r>
            <a:endParaRPr lang="en-US" sz="2000" dirty="0">
              <a:ea typeface="Calibri"/>
              <a:cs typeface="Simplified Arabic"/>
            </a:endParaRPr>
          </a:p>
          <a:p>
            <a:pPr marL="514350" lvl="0" indent="-514350" algn="just" rtl="1">
              <a:lnSpc>
                <a:spcPct val="115000"/>
              </a:lnSpc>
              <a:spcBef>
                <a:spcPts val="600"/>
              </a:spcBef>
              <a:spcAft>
                <a:spcPts val="600"/>
              </a:spcAft>
              <a:buFont typeface="+mj-lt"/>
              <a:buAutoNum type="arabicPeriod"/>
            </a:pPr>
            <a:r>
              <a:rPr lang="ar-EG" dirty="0">
                <a:ea typeface="Calibri"/>
                <a:cs typeface="Times New Roman"/>
              </a:rPr>
              <a:t>كريم البيريميثرين 5%: يتم دهان الجسم كله به جيداً قبل النوم من الرقبة، وحتى القدمين ويترك لمدة 8 – 14 ساعة (حتى الصباح) ثم يغسل الجسم وبين الأصابع، وثنايا الجلد، جيداً، ويستعمل بهذه الطريقة لمدة أسبوع، ويفضل أن يكون الجلد جافاً قبل الدهان. </a:t>
            </a:r>
            <a:endParaRPr lang="en-US" sz="2000" dirty="0">
              <a:ea typeface="Calibri"/>
              <a:cs typeface="Simplified Arabic"/>
            </a:endParaRPr>
          </a:p>
          <a:p>
            <a:pPr marL="514350" lvl="0" indent="-514350" algn="just" rtl="1">
              <a:lnSpc>
                <a:spcPct val="115000"/>
              </a:lnSpc>
              <a:spcBef>
                <a:spcPts val="600"/>
              </a:spcBef>
              <a:spcAft>
                <a:spcPts val="600"/>
              </a:spcAft>
              <a:buFont typeface="+mj-lt"/>
              <a:buAutoNum type="arabicPeriod"/>
            </a:pPr>
            <a:r>
              <a:rPr lang="ar-EG" dirty="0">
                <a:ea typeface="Calibri"/>
                <a:cs typeface="Times New Roman"/>
              </a:rPr>
              <a:t>محلول المالاثيون 5%. </a:t>
            </a:r>
            <a:endParaRPr lang="en-US" sz="2000" dirty="0">
              <a:ea typeface="Calibri"/>
              <a:cs typeface="Simplified Arabic"/>
            </a:endParaRPr>
          </a:p>
          <a:p>
            <a:pPr marL="514350" lvl="0" indent="-514350" algn="just" rtl="1">
              <a:lnSpc>
                <a:spcPct val="115000"/>
              </a:lnSpc>
              <a:spcBef>
                <a:spcPts val="600"/>
              </a:spcBef>
              <a:spcAft>
                <a:spcPts val="600"/>
              </a:spcAft>
              <a:buFont typeface="+mj-lt"/>
              <a:buAutoNum type="arabicPeriod"/>
            </a:pPr>
            <a:r>
              <a:rPr lang="ar-EG" dirty="0">
                <a:ea typeface="Calibri"/>
                <a:cs typeface="Times New Roman"/>
              </a:rPr>
              <a:t>أما في حالات الأطفال يفضل استخدام مستحضرات الكبريت مثل دهان كبريت 10%. </a:t>
            </a:r>
            <a:endParaRPr lang="en-US" sz="2000" dirty="0">
              <a:ea typeface="Calibri"/>
              <a:cs typeface="Simplified Arabic"/>
            </a:endParaRPr>
          </a:p>
          <a:p>
            <a:pPr marL="0" indent="0">
              <a:buNone/>
            </a:pPr>
            <a:endParaRPr lang="en-US" dirty="0"/>
          </a:p>
        </p:txBody>
      </p:sp>
    </p:spTree>
    <p:extLst>
      <p:ext uri="{BB962C8B-B14F-4D97-AF65-F5344CB8AC3E}">
        <p14:creationId xmlns:p14="http://schemas.microsoft.com/office/powerpoint/2010/main" val="344350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normAutofit fontScale="85000" lnSpcReduction="10000"/>
          </a:bodyPr>
          <a:lstStyle/>
          <a:p>
            <a:pPr marL="0" marR="0" algn="just" rtl="1">
              <a:lnSpc>
                <a:spcPct val="115000"/>
              </a:lnSpc>
              <a:spcBef>
                <a:spcPts val="600"/>
              </a:spcBef>
              <a:spcAft>
                <a:spcPts val="600"/>
              </a:spcAft>
            </a:pPr>
            <a:r>
              <a:rPr lang="ar-EG" sz="3300" b="1" dirty="0">
                <a:solidFill>
                  <a:srgbClr val="C00000"/>
                </a:solidFill>
                <a:ea typeface="Times New Roman"/>
                <a:cs typeface="Times New Roman"/>
              </a:rPr>
              <a:t>نصائح </a:t>
            </a:r>
            <a:endParaRPr lang="en-US" sz="2100" dirty="0">
              <a:solidFill>
                <a:srgbClr val="C00000"/>
              </a:solidFill>
              <a:ea typeface="Times New Roman"/>
              <a:cs typeface="Arial"/>
            </a:endParaRPr>
          </a:p>
          <a:p>
            <a:pPr lvl="0" algn="just" rtl="1">
              <a:lnSpc>
                <a:spcPct val="115000"/>
              </a:lnSpc>
              <a:spcBef>
                <a:spcPts val="600"/>
              </a:spcBef>
              <a:spcAft>
                <a:spcPts val="600"/>
              </a:spcAft>
              <a:buFont typeface="Symbol"/>
              <a:buChar char=""/>
            </a:pPr>
            <a:r>
              <a:rPr lang="ar-EG" dirty="0">
                <a:ea typeface="Calibri"/>
                <a:cs typeface="Times New Roman"/>
              </a:rPr>
              <a:t>ويتم الشفاء خلال 4 أسابيع من العلاج، لكن يجب الانتباه إلى الحكة، يمكن أن تستمر بعدة القضاء على الطفيليات لأيام أو أسابيع، ويمكن استعمال مضادات الهيستامين والدهانات الملطفة مثل مستحلب الكالاميل لتقليل الحكة الجلدية لعدة أسابيع بعد القضاء على الطفيليات. </a:t>
            </a:r>
            <a:endParaRPr lang="en-US" sz="2000" dirty="0">
              <a:ea typeface="Calibri"/>
              <a:cs typeface="Simplified Arabic"/>
            </a:endParaRPr>
          </a:p>
          <a:p>
            <a:pPr lvl="0" algn="just" rtl="1">
              <a:lnSpc>
                <a:spcPct val="115000"/>
              </a:lnSpc>
              <a:spcBef>
                <a:spcPts val="600"/>
              </a:spcBef>
              <a:spcAft>
                <a:spcPts val="600"/>
              </a:spcAft>
              <a:buFont typeface="Symbol"/>
              <a:buChar char=""/>
            </a:pPr>
            <a:r>
              <a:rPr lang="ar-EG" dirty="0">
                <a:ea typeface="Calibri"/>
                <a:cs typeface="Times New Roman"/>
              </a:rPr>
              <a:t>يجب علاج جميع أفراد الأٍسرة حتى وإن كانت لا توجد أية أعراض عليهم لقطع سلسلة العدوى في المنزل. </a:t>
            </a:r>
            <a:endParaRPr lang="en-US" sz="2000" dirty="0">
              <a:ea typeface="Calibri"/>
              <a:cs typeface="Simplified Arabic"/>
            </a:endParaRPr>
          </a:p>
          <a:p>
            <a:pPr lvl="0" algn="just" rtl="1">
              <a:lnSpc>
                <a:spcPct val="115000"/>
              </a:lnSpc>
              <a:spcBef>
                <a:spcPts val="600"/>
              </a:spcBef>
              <a:spcAft>
                <a:spcPts val="600"/>
              </a:spcAft>
              <a:buFont typeface="Symbol"/>
              <a:buChar char=""/>
            </a:pPr>
            <a:r>
              <a:rPr lang="ar-EG" dirty="0">
                <a:ea typeface="Calibri"/>
                <a:cs typeface="Times New Roman"/>
              </a:rPr>
              <a:t>كذلك يجب غسل جميع ملابس المصاب جيداً مع أغطية الفراش دفعة واحدة، والاهتمام بالنظافة الشخصية لجميع أفراد الأسرة. ويمكن أيضاً تجميع الأغراض الشخصية ووضعها في كيس بلاستيك يتم وضعه في مكان بعيد (مخزن) لمدة أسبوعين، للتأكد من القضاء على الطفيليات، لأنها تموت تماماً خلال أسبوع بعيداً عن جسم الإنسان. </a:t>
            </a:r>
            <a:endParaRPr lang="en-US" sz="2000" dirty="0">
              <a:ea typeface="Calibri"/>
              <a:cs typeface="Simplified Arabic"/>
            </a:endParaRPr>
          </a:p>
          <a:p>
            <a:pPr marL="0" indent="0">
              <a:buNone/>
            </a:pPr>
            <a:endParaRPr lang="en-US" dirty="0"/>
          </a:p>
        </p:txBody>
      </p:sp>
    </p:spTree>
    <p:extLst>
      <p:ext uri="{BB962C8B-B14F-4D97-AF65-F5344CB8AC3E}">
        <p14:creationId xmlns:p14="http://schemas.microsoft.com/office/powerpoint/2010/main" val="267618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5897563"/>
          </a:xfrm>
        </p:spPr>
        <p:txBody>
          <a:bodyPr>
            <a:normAutofit lnSpcReduction="10000"/>
          </a:bodyPr>
          <a:lstStyle/>
          <a:p>
            <a:pPr marL="0" marR="0" algn="just" rtl="1">
              <a:lnSpc>
                <a:spcPct val="115000"/>
              </a:lnSpc>
              <a:spcBef>
                <a:spcPts val="600"/>
              </a:spcBef>
              <a:spcAft>
                <a:spcPts val="600"/>
              </a:spcAft>
            </a:pPr>
            <a:r>
              <a:rPr lang="ar-EG" sz="3500" b="1" dirty="0">
                <a:solidFill>
                  <a:srgbClr val="C00000"/>
                </a:solidFill>
                <a:ea typeface="Times New Roman"/>
                <a:cs typeface="Times New Roman"/>
              </a:rPr>
              <a:t>ثانيا: حساسية الحلم </a:t>
            </a:r>
            <a:r>
              <a:rPr lang="en-US" sz="3500" b="1" dirty="0">
                <a:solidFill>
                  <a:srgbClr val="C00000"/>
                </a:solidFill>
                <a:latin typeface="Times New Roman"/>
                <a:ea typeface="Times New Roman"/>
                <a:cs typeface="Arial"/>
              </a:rPr>
              <a:t>mite allergies</a:t>
            </a:r>
            <a:endParaRPr lang="en-US" sz="2200" b="1" dirty="0">
              <a:solidFill>
                <a:srgbClr val="C00000"/>
              </a:solidFill>
              <a:ea typeface="Times New Roman"/>
              <a:cs typeface="Arial"/>
            </a:endParaRPr>
          </a:p>
          <a:p>
            <a:pPr marL="0" marR="0" indent="0" algn="just" rtl="1">
              <a:lnSpc>
                <a:spcPct val="115000"/>
              </a:lnSpc>
              <a:spcBef>
                <a:spcPts val="600"/>
              </a:spcBef>
              <a:spcAft>
                <a:spcPts val="600"/>
              </a:spcAft>
              <a:buNone/>
            </a:pPr>
            <a:r>
              <a:rPr lang="ar-EG" sz="2200" dirty="0">
                <a:ea typeface="Times New Roman"/>
                <a:cs typeface="+mj-cs"/>
              </a:rPr>
              <a:t>يتسبب عن بعض أنواع الحلم جنس </a:t>
            </a:r>
            <a:r>
              <a:rPr lang="en-US" sz="2200" dirty="0" err="1">
                <a:latin typeface="Times New Roman"/>
                <a:ea typeface="Times New Roman"/>
                <a:cs typeface="+mj-cs"/>
              </a:rPr>
              <a:t>dermatophagoides</a:t>
            </a:r>
            <a:r>
              <a:rPr lang="ar-EG" sz="2200" dirty="0">
                <a:ea typeface="Times New Roman"/>
                <a:cs typeface="+mj-cs"/>
              </a:rPr>
              <a:t> إصابة الجهاز التنفسي في الإنسان بالحساسية مثل الأزمات التنفسية </a:t>
            </a:r>
            <a:r>
              <a:rPr lang="en-US" sz="2200" dirty="0">
                <a:latin typeface="Times New Roman"/>
                <a:ea typeface="Times New Roman"/>
                <a:cs typeface="+mj-cs"/>
              </a:rPr>
              <a:t>asthma</a:t>
            </a:r>
            <a:r>
              <a:rPr lang="ar-EG" sz="2200" dirty="0">
                <a:ea typeface="Times New Roman"/>
                <a:cs typeface="+mj-cs"/>
              </a:rPr>
              <a:t> خاصة في الأطفال والتهاب الأغشية المخاطية للأنف </a:t>
            </a:r>
            <a:r>
              <a:rPr lang="en-US" sz="2200" dirty="0">
                <a:latin typeface="Times New Roman"/>
                <a:ea typeface="Times New Roman"/>
                <a:cs typeface="+mj-cs"/>
              </a:rPr>
              <a:t>rhinitis</a:t>
            </a:r>
            <a:r>
              <a:rPr lang="ar-EG" sz="2200" dirty="0">
                <a:ea typeface="Times New Roman"/>
                <a:cs typeface="+mj-cs"/>
              </a:rPr>
              <a:t>. وتحدث الإصابة عادة من جراء استنشاق التراب المحمل بأفراد الحلم الحية أو الميتة</a:t>
            </a:r>
            <a:r>
              <a:rPr lang="ar-EG" sz="2200" dirty="0" smtClean="0">
                <a:ea typeface="Times New Roman"/>
                <a:cs typeface="+mj-cs"/>
              </a:rPr>
              <a:t>.</a:t>
            </a:r>
            <a:r>
              <a:rPr lang="ar-EG" sz="2200" dirty="0">
                <a:ea typeface="Times New Roman"/>
                <a:cs typeface="+mj-cs"/>
              </a:rPr>
              <a:t> وتتلخص دورة حياة حلم تراب المنازل </a:t>
            </a:r>
            <a:r>
              <a:rPr lang="en-US" sz="2200" dirty="0">
                <a:latin typeface="Times New Roman"/>
                <a:ea typeface="Times New Roman"/>
                <a:cs typeface="+mj-cs"/>
              </a:rPr>
              <a:t>D. farina</a:t>
            </a:r>
            <a:r>
              <a:rPr lang="ar-EG" sz="2200" dirty="0">
                <a:ea typeface="Times New Roman"/>
                <a:cs typeface="+mj-cs"/>
              </a:rPr>
              <a:t> في أن الأنثى تضع يوميا ثلاث بيضات بمجموع حوالي 200 بيضة طوال حياتها التناسلية. يفقس البيض بعد 6 – 12 يوما وتخرج يرقات ذات ستة أرجل تتغذى وتنسلخ إلى حورية أولى </a:t>
            </a:r>
            <a:r>
              <a:rPr lang="en-US" sz="2200" dirty="0" err="1">
                <a:latin typeface="Times New Roman"/>
                <a:ea typeface="Times New Roman"/>
                <a:cs typeface="+mj-cs"/>
              </a:rPr>
              <a:t>protomymph</a:t>
            </a:r>
            <a:r>
              <a:rPr lang="ar-EG" sz="2200" dirty="0">
                <a:ea typeface="Times New Roman"/>
                <a:cs typeface="+mj-cs"/>
              </a:rPr>
              <a:t> وهذه تتغذى وتنسلخ إلى حورية ثالثة </a:t>
            </a:r>
            <a:r>
              <a:rPr lang="en-US" sz="2200" dirty="0" err="1">
                <a:latin typeface="Times New Roman"/>
                <a:ea typeface="Times New Roman"/>
                <a:cs typeface="+mj-cs"/>
              </a:rPr>
              <a:t>tritonymph</a:t>
            </a:r>
            <a:r>
              <a:rPr lang="ar-EG" sz="2200" dirty="0">
                <a:ea typeface="Times New Roman"/>
                <a:cs typeface="+mj-cs"/>
              </a:rPr>
              <a:t> والتي تتحول إلى ذكور وإناث. تأخذ دورة الحياة تحت الظروف المثلى من البيضة للبيضة حوالي شهر (شكل 40). وتتزاوج الذكور والإناث أكثر من مرة. ويتغذى الحلم على بقايا القشور والحراشيف الجلدية. وتعيش الأفراد الكاملة من 2 – 2,5 شهرا عند 21</a:t>
            </a:r>
            <a:r>
              <a:rPr lang="en-US" sz="2200" baseline="30000" dirty="0">
                <a:latin typeface="Times New Roman"/>
                <a:ea typeface="Times New Roman"/>
                <a:cs typeface="+mj-cs"/>
              </a:rPr>
              <a:t>o</a:t>
            </a:r>
            <a:r>
              <a:rPr lang="ar-EG" sz="2200" dirty="0">
                <a:ea typeface="Times New Roman"/>
                <a:cs typeface="+mj-cs"/>
              </a:rPr>
              <a:t>م</a:t>
            </a:r>
            <a:r>
              <a:rPr lang="ar-EG" sz="2200" dirty="0" smtClean="0">
                <a:ea typeface="Times New Roman"/>
                <a:cs typeface="+mj-cs"/>
              </a:rPr>
              <a:t>.</a:t>
            </a:r>
          </a:p>
          <a:p>
            <a:pPr marL="0" lvl="0" indent="457200" algn="just" rtl="1">
              <a:lnSpc>
                <a:spcPct val="115000"/>
              </a:lnSpc>
              <a:spcBef>
                <a:spcPts val="600"/>
              </a:spcBef>
              <a:spcAft>
                <a:spcPts val="600"/>
              </a:spcAft>
            </a:pPr>
            <a:r>
              <a:rPr lang="ar-EG" sz="2200" dirty="0">
                <a:solidFill>
                  <a:prstClr val="black"/>
                </a:solidFill>
                <a:ea typeface="Times New Roman"/>
                <a:cs typeface="Times New Roman"/>
              </a:rPr>
              <a:t>ويكافح الحلم عن طريق العناية بتنظيف المنزل واستخدام المكانس الكهربائية في شفط الأتربة من حجرات النوم والسجاجيد والأثاث بمعدل مرة على الأقل أسبوعيا، كما يجب تهوية المنزل باستمرار للحد من تكاثر الحلم وزيادة أعداده، وقد تستخدم المبيدات المتخصصة ضد الحلم </a:t>
            </a:r>
            <a:r>
              <a:rPr lang="en-US" sz="2200" dirty="0" err="1">
                <a:solidFill>
                  <a:prstClr val="black"/>
                </a:solidFill>
                <a:latin typeface="Times New Roman"/>
                <a:ea typeface="Times New Roman"/>
                <a:cs typeface="Arial"/>
              </a:rPr>
              <a:t>miticides</a:t>
            </a:r>
            <a:r>
              <a:rPr lang="ar-EG" sz="2200" dirty="0">
                <a:solidFill>
                  <a:prstClr val="black"/>
                </a:solidFill>
                <a:ea typeface="Times New Roman"/>
                <a:cs typeface="Times New Roman"/>
              </a:rPr>
              <a:t> لرش الأرضيات وأركان الحجرات.</a:t>
            </a:r>
            <a:endParaRPr lang="en-US" sz="2200" dirty="0">
              <a:solidFill>
                <a:prstClr val="black"/>
              </a:solidFill>
              <a:ea typeface="Times New Roman"/>
              <a:cs typeface="Arial"/>
            </a:endParaRPr>
          </a:p>
          <a:p>
            <a:pPr marL="0" marR="0" indent="0" algn="just" rtl="1">
              <a:lnSpc>
                <a:spcPct val="115000"/>
              </a:lnSpc>
              <a:spcBef>
                <a:spcPts val="600"/>
              </a:spcBef>
              <a:spcAft>
                <a:spcPts val="600"/>
              </a:spcAft>
              <a:buNone/>
            </a:pPr>
            <a:endParaRPr lang="en-US" sz="2200" dirty="0">
              <a:ea typeface="Times New Roman"/>
              <a:cs typeface="+mj-cs"/>
            </a:endParaRPr>
          </a:p>
          <a:p>
            <a:pPr marL="0" marR="0" indent="457200" algn="just" rtl="1">
              <a:lnSpc>
                <a:spcPct val="115000"/>
              </a:lnSpc>
              <a:spcBef>
                <a:spcPts val="600"/>
              </a:spcBef>
              <a:spcAft>
                <a:spcPts val="600"/>
              </a:spcAft>
            </a:pPr>
            <a:endParaRPr lang="en-US" sz="2000" dirty="0">
              <a:ea typeface="Times New Roman"/>
              <a:cs typeface="Arial"/>
            </a:endParaRPr>
          </a:p>
          <a:p>
            <a:pPr marL="0" indent="0">
              <a:buNone/>
            </a:pPr>
            <a:endParaRPr lang="ar-EG" dirty="0" smtClean="0"/>
          </a:p>
          <a:p>
            <a:pPr marL="0" indent="0">
              <a:buNone/>
            </a:pPr>
            <a:endParaRPr lang="ar-EG" dirty="0"/>
          </a:p>
          <a:p>
            <a:pPr marL="0" indent="0">
              <a:buNone/>
            </a:pPr>
            <a:endParaRPr lang="en-US" dirty="0"/>
          </a:p>
        </p:txBody>
      </p:sp>
    </p:spTree>
    <p:extLst>
      <p:ext uri="{BB962C8B-B14F-4D97-AF65-F5344CB8AC3E}">
        <p14:creationId xmlns:p14="http://schemas.microsoft.com/office/powerpoint/2010/main" val="3923581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5745163"/>
          </a:xfrm>
        </p:spPr>
        <p:txBody>
          <a:bodyPr/>
          <a:lstStyle/>
          <a:p>
            <a:pPr marL="0" marR="0" indent="0" algn="ctr" rtl="1">
              <a:lnSpc>
                <a:spcPct val="115000"/>
              </a:lnSpc>
              <a:spcBef>
                <a:spcPts val="600"/>
              </a:spcBef>
              <a:spcAft>
                <a:spcPts val="600"/>
              </a:spcAft>
              <a:buNone/>
            </a:pPr>
            <a:r>
              <a:rPr lang="ar-EG" sz="3600" b="1" dirty="0">
                <a:solidFill>
                  <a:srgbClr val="C00000"/>
                </a:solidFill>
                <a:ea typeface="Times New Roman"/>
                <a:cs typeface="Times New Roman"/>
              </a:rPr>
              <a:t>ثالثا: نقل المسببات المرضية </a:t>
            </a:r>
            <a:endParaRPr lang="en-US" sz="2400" dirty="0">
              <a:solidFill>
                <a:srgbClr val="C00000"/>
              </a:solidFill>
              <a:ea typeface="Times New Roman"/>
              <a:cs typeface="Arial"/>
            </a:endParaRPr>
          </a:p>
          <a:p>
            <a:pPr marL="0" indent="0" algn="ctr" rtl="1">
              <a:lnSpc>
                <a:spcPct val="115000"/>
              </a:lnSpc>
              <a:spcBef>
                <a:spcPts val="600"/>
              </a:spcBef>
              <a:spcAft>
                <a:spcPts val="600"/>
              </a:spcAft>
              <a:buNone/>
            </a:pPr>
            <a:r>
              <a:rPr lang="en-US" sz="3600" b="1" dirty="0" smtClean="0">
                <a:solidFill>
                  <a:srgbClr val="C00000"/>
                </a:solidFill>
                <a:latin typeface="Times New Roman"/>
                <a:ea typeface="Times New Roman"/>
                <a:cs typeface="Arial"/>
              </a:rPr>
              <a:t>Transmission </a:t>
            </a:r>
            <a:r>
              <a:rPr lang="en-US" sz="3600" b="1" dirty="0">
                <a:solidFill>
                  <a:srgbClr val="C00000"/>
                </a:solidFill>
                <a:latin typeface="Times New Roman"/>
                <a:ea typeface="Times New Roman"/>
                <a:cs typeface="Arial"/>
              </a:rPr>
              <a:t>of </a:t>
            </a:r>
            <a:r>
              <a:rPr lang="en-US" sz="3600" b="1" dirty="0" err="1" smtClean="0">
                <a:solidFill>
                  <a:srgbClr val="C00000"/>
                </a:solidFill>
                <a:latin typeface="Times New Roman"/>
                <a:ea typeface="Times New Roman"/>
                <a:cs typeface="Arial"/>
              </a:rPr>
              <a:t>pathogenes</a:t>
            </a:r>
            <a:r>
              <a:rPr lang="ar-MA" sz="3600" b="1" dirty="0" smtClean="0">
                <a:solidFill>
                  <a:srgbClr val="C00000"/>
                </a:solidFill>
                <a:latin typeface="Times New Roman"/>
                <a:ea typeface="Times New Roman"/>
                <a:cs typeface="Arial"/>
              </a:rPr>
              <a:t> </a:t>
            </a:r>
            <a:endParaRPr lang="en-US" sz="2400" dirty="0">
              <a:solidFill>
                <a:srgbClr val="C00000"/>
              </a:solidFill>
              <a:ea typeface="Times New Roman"/>
              <a:cs typeface="Arial"/>
            </a:endParaRPr>
          </a:p>
          <a:p>
            <a:pPr algn="just" rtl="1"/>
            <a:r>
              <a:rPr lang="ar-EG" sz="4000" b="1" dirty="0">
                <a:ea typeface="Times New Roman"/>
                <a:cs typeface="Times New Roman"/>
              </a:rPr>
              <a:t>أ) مرض الجدري الريكتيسي </a:t>
            </a:r>
            <a:r>
              <a:rPr lang="ar-EG" sz="4000" b="1" dirty="0" smtClean="0">
                <a:ea typeface="Times New Roman"/>
                <a:cs typeface="Times New Roman"/>
              </a:rPr>
              <a:t> </a:t>
            </a:r>
            <a:r>
              <a:rPr lang="en-US" sz="4000" b="1" dirty="0" err="1" smtClean="0">
                <a:latin typeface="Times New Roman"/>
                <a:ea typeface="Times New Roman"/>
              </a:rPr>
              <a:t>rickettsial</a:t>
            </a:r>
            <a:r>
              <a:rPr lang="en-US" sz="4000" b="1" dirty="0" smtClean="0">
                <a:latin typeface="Times New Roman"/>
                <a:ea typeface="Times New Roman"/>
              </a:rPr>
              <a:t> pox</a:t>
            </a:r>
            <a:endParaRPr lang="ar-EG" sz="4000" b="1" dirty="0" smtClean="0">
              <a:latin typeface="Times New Roman"/>
              <a:ea typeface="Times New Roman"/>
            </a:endParaRPr>
          </a:p>
          <a:p>
            <a:pPr marL="0" marR="0" algn="just" rtl="1">
              <a:lnSpc>
                <a:spcPct val="115000"/>
              </a:lnSpc>
              <a:spcBef>
                <a:spcPts val="600"/>
              </a:spcBef>
              <a:spcAft>
                <a:spcPts val="600"/>
              </a:spcAft>
            </a:pPr>
            <a:r>
              <a:rPr lang="ar-EG" sz="4400" b="1" dirty="0">
                <a:ea typeface="Times New Roman"/>
                <a:cs typeface="Times New Roman"/>
              </a:rPr>
              <a:t>ب) مرض تيفوس الحكة </a:t>
            </a:r>
            <a:r>
              <a:rPr lang="en-US" sz="4400" b="1" dirty="0">
                <a:latin typeface="Times New Roman"/>
                <a:ea typeface="Times New Roman"/>
                <a:cs typeface="Arial"/>
              </a:rPr>
              <a:t>scrub typhus</a:t>
            </a:r>
            <a:endParaRPr lang="en-US" dirty="0">
              <a:ea typeface="Times New Roman"/>
              <a:cs typeface="Arial"/>
            </a:endParaRPr>
          </a:p>
          <a:p>
            <a:endParaRPr lang="en-US" dirty="0"/>
          </a:p>
        </p:txBody>
      </p:sp>
    </p:spTree>
    <p:extLst>
      <p:ext uri="{BB962C8B-B14F-4D97-AF65-F5344CB8AC3E}">
        <p14:creationId xmlns:p14="http://schemas.microsoft.com/office/powerpoint/2010/main" val="1268671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2145</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الفصل الحادي العاشر مكافحة الكلاب الضالة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adel</dc:creator>
  <cp:lastModifiedBy>dr adel</cp:lastModifiedBy>
  <cp:revision>3</cp:revision>
  <dcterms:created xsi:type="dcterms:W3CDTF">2006-08-16T00:00:00Z</dcterms:created>
  <dcterms:modified xsi:type="dcterms:W3CDTF">2020-04-05T16:57:11Z</dcterms:modified>
</cp:coreProperties>
</file>